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302" r:id="rId5"/>
    <p:sldId id="296" r:id="rId6"/>
    <p:sldId id="256" r:id="rId7"/>
    <p:sldId id="285" r:id="rId8"/>
    <p:sldId id="307" r:id="rId9"/>
    <p:sldId id="288" r:id="rId10"/>
    <p:sldId id="294" r:id="rId11"/>
    <p:sldId id="301" r:id="rId12"/>
    <p:sldId id="292" r:id="rId13"/>
    <p:sldId id="305" r:id="rId14"/>
    <p:sldId id="306" r:id="rId15"/>
    <p:sldId id="298" r:id="rId16"/>
    <p:sldId id="303" r:id="rId17"/>
    <p:sldId id="300" r:id="rId18"/>
    <p:sldId id="295" r:id="rId19"/>
    <p:sldId id="304" r:id="rId20"/>
    <p:sldId id="297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B7A8"/>
    <a:srgbClr val="63B6A6"/>
    <a:srgbClr val="62B3A4"/>
    <a:srgbClr val="61B4A4"/>
    <a:srgbClr val="62B5A5"/>
    <a:srgbClr val="167FAE"/>
    <a:srgbClr val="ECC10C"/>
    <a:srgbClr val="626C58"/>
    <a:srgbClr val="A1AB98"/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258" autoAdjust="0"/>
  </p:normalViewPr>
  <p:slideViewPr>
    <p:cSldViewPr>
      <p:cViewPr varScale="1">
        <p:scale>
          <a:sx n="73" d="100"/>
          <a:sy n="73" d="100"/>
        </p:scale>
        <p:origin x="107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564C7-6A2E-4558-BC48-E46792A34DC7}" type="datetimeFigureOut">
              <a:rPr lang="nl-NL" smtClean="0"/>
              <a:t>7-10-2020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CA8F5-E7AA-4091-BAD1-A20CAEE891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6066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Wat is biomassa?</a:t>
            </a:r>
          </a:p>
          <a:p>
            <a:pPr marL="0" indent="0">
              <a:buNone/>
            </a:pPr>
            <a:r>
              <a:rPr lang="nl-NL" dirty="0"/>
              <a:t>Uit welke componenten is biomassa opgebouwd?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CA8F5-E7AA-4091-BAD1-A20CAEE891F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8983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4CA01-8A3D-45EE-AE3B-2970A827CD2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1195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CA8F5-E7AA-4091-BAD1-A20CAEE891F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79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Onnodig </a:t>
            </a:r>
            <a:r>
              <a:rPr lang="nl-NL" dirty="0" err="1"/>
              <a:t>waterverspillen</a:t>
            </a:r>
            <a:r>
              <a:rPr lang="nl-NL" dirty="0"/>
              <a:t> onder douche</a:t>
            </a:r>
          </a:p>
          <a:p>
            <a:r>
              <a:rPr lang="nl-NL" dirty="0"/>
              <a:t>Onnodig</a:t>
            </a:r>
            <a:r>
              <a:rPr lang="nl-NL" baseline="0" dirty="0"/>
              <a:t> lamp laten branden</a:t>
            </a:r>
          </a:p>
          <a:p>
            <a:r>
              <a:rPr lang="nl-NL" baseline="0" dirty="0"/>
              <a:t>Producten kopen die je niet persé nodig hebt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CA8F5-E7AA-4091-BAD1-A20CAEE891F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9311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CA8F5-E7AA-4091-BAD1-A20CAEE891F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8397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CA8F5-E7AA-4091-BAD1-A20CAEE891FF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2151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4CA01-8A3D-45EE-AE3B-2970A827CD23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8666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7-10-2020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7-10-2020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7-10-2020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7-10-2020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7-10-2020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7-10-2020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7-10-2020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7-10-2020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7-10-2020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7-10-2020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7-10-2020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O244P1e9Q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8305C3-0667-467A-8E64-1D3A48E7B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BBDFCC2-E332-4A68-BCAF-E5E5F441B4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662" t="18986" r="17756" b="29884"/>
          <a:stretch/>
        </p:blipFill>
        <p:spPr>
          <a:xfrm>
            <a:off x="335360" y="1196752"/>
            <a:ext cx="3888433" cy="3780421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BA7029D-4D14-4925-8521-DC651CB5BE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82" t="37400" r="71262" b="30050"/>
          <a:stretch/>
        </p:blipFill>
        <p:spPr>
          <a:xfrm>
            <a:off x="9352560" y="4023811"/>
            <a:ext cx="2123075" cy="253135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C9D3B8E-7384-47CE-ABE8-3155C85446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919" t="33201" r="54725" b="31100"/>
          <a:stretch/>
        </p:blipFill>
        <p:spPr>
          <a:xfrm>
            <a:off x="9845787" y="476672"/>
            <a:ext cx="1872208" cy="244827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F9F63CD-37DF-41E0-9853-6ED826D189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429" t="38450" r="50000" b="43700"/>
          <a:stretch/>
        </p:blipFill>
        <p:spPr>
          <a:xfrm>
            <a:off x="551384" y="5384294"/>
            <a:ext cx="4824536" cy="122413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61BD972F-79F9-451B-9DDF-5B4DE0ABB68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429" t="42650" r="48819" b="21650"/>
          <a:stretch/>
        </p:blipFill>
        <p:spPr>
          <a:xfrm>
            <a:off x="4441607" y="1425239"/>
            <a:ext cx="4968552" cy="2448272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D0201C1-8882-4A29-AD6B-85201647219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510" t="36429" r="38778" b="26660"/>
          <a:stretch/>
        </p:blipFill>
        <p:spPr>
          <a:xfrm>
            <a:off x="5632889" y="4318022"/>
            <a:ext cx="2874018" cy="194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46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B76620-4DD7-4BCC-97CC-3FB776042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Recycle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3CDB0ED-41DD-4FAF-9539-499DDB358A4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 sz="2000" dirty="0"/>
              <a:t>Van een niet herbruikbaar product een nieuw product maken. Zoals…. </a:t>
            </a:r>
          </a:p>
        </p:txBody>
      </p:sp>
      <p:pic>
        <p:nvPicPr>
          <p:cNvPr id="10242" name="Picture 2" descr="Recycle clipart Recycle graphics Recycle Bin Recycling guide | Etsy |  Recycling sorting, Recycle preschool, Recycling">
            <a:extLst>
              <a:ext uri="{FF2B5EF4-FFF2-40B4-BE49-F238E27FC236}">
                <a16:creationId xmlns:a16="http://schemas.microsoft.com/office/drawing/2014/main" id="{1A833FDF-61E2-4317-B4AE-36BA64B5C2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 bwMode="auto">
          <a:xfrm>
            <a:off x="4744722" y="800708"/>
            <a:ext cx="6815137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621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2D4D73C-B245-4934-AADB-A619B937B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717" y="1059041"/>
            <a:ext cx="8860565" cy="648072"/>
          </a:xfrm>
        </p:spPr>
        <p:txBody>
          <a:bodyPr/>
          <a:lstStyle/>
          <a:p>
            <a:pPr algn="ctr"/>
            <a:r>
              <a:rPr lang="nl-NL" dirty="0"/>
              <a:t>Van luier naar bloempot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B0953B6C-562A-4B15-BCF3-A6E13D677A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844824"/>
            <a:ext cx="11377264" cy="363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312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4DE098-D087-4BAB-A3D1-5C56F412B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3’R’s</a:t>
            </a:r>
          </a:p>
        </p:txBody>
      </p:sp>
      <p:pic>
        <p:nvPicPr>
          <p:cNvPr id="3074" name="Picture 2" descr="Reduce, Reuse, Recycle - Knowledge Bank - Solar Schools">
            <a:extLst>
              <a:ext uri="{FF2B5EF4-FFF2-40B4-BE49-F238E27FC236}">
                <a16:creationId xmlns:a16="http://schemas.microsoft.com/office/drawing/2014/main" id="{8CDE64ED-5652-4BB2-96FE-02C9C08CA4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1944" y="775479"/>
            <a:ext cx="5886875" cy="42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A759605-8585-446C-86C5-2D24DEA0DF1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 sz="2000" b="1" dirty="0"/>
              <a:t>Volgorde</a:t>
            </a:r>
            <a:r>
              <a:rPr lang="nl-NL" sz="2000" b="1" baseline="0" dirty="0"/>
              <a:t> is belangrijk</a:t>
            </a:r>
          </a:p>
          <a:p>
            <a:pPr marL="228600" indent="-228600">
              <a:buAutoNum type="arabicPeriod"/>
            </a:pPr>
            <a:r>
              <a:rPr lang="nl-NL" sz="1800" baseline="0" dirty="0"/>
              <a:t>Probeer zo min mogelijk te gebruiken. Denk aan water, energie </a:t>
            </a:r>
            <a:r>
              <a:rPr lang="nl-NL" sz="1800" baseline="0" dirty="0" err="1"/>
              <a:t>etc</a:t>
            </a:r>
            <a:endParaRPr lang="nl-NL" sz="1800" baseline="0" dirty="0"/>
          </a:p>
          <a:p>
            <a:pPr marL="228600" indent="-228600">
              <a:buAutoNum type="arabicPeriod"/>
            </a:pPr>
            <a:r>
              <a:rPr lang="nl-NL" sz="1800" baseline="0" dirty="0"/>
              <a:t>Als we het moeten gebruiken, kijk of het herbruikbaar is. Extreem: badwater voor wasmachine</a:t>
            </a:r>
          </a:p>
          <a:p>
            <a:pPr marL="228600" indent="-228600">
              <a:buAutoNum type="arabicPeriod"/>
            </a:pPr>
            <a:r>
              <a:rPr lang="nl-NL" sz="1800" baseline="0" dirty="0"/>
              <a:t>Als we het niet kunnen hergebruiken, gebruik dan de grondstoffen opnieuw om te produceren. 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550998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975459-BEF9-4CE9-8511-02A334D9B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Ontwerpen van een product/dienst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4B6E387-416B-4C60-AECE-6DE34EA5E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 sz="1800" b="1" dirty="0"/>
              <a:t>De ontwerpfase:</a:t>
            </a:r>
            <a:r>
              <a:rPr lang="nl-NL" sz="1800" dirty="0"/>
              <a:t> </a:t>
            </a:r>
          </a:p>
          <a:p>
            <a:r>
              <a:rPr lang="nl-NL" sz="1800" dirty="0"/>
              <a:t>Tijdens het ontwerpen van een product kunnen we met de 3’R’s rekening houden.</a:t>
            </a:r>
          </a:p>
          <a:p>
            <a:endParaRPr lang="nl-NL" sz="1800" dirty="0"/>
          </a:p>
          <a:p>
            <a:r>
              <a:rPr lang="nl-NL" sz="1800" dirty="0"/>
              <a:t>Dit noemen we waardcreatie in een circulaire economie. </a:t>
            </a:r>
          </a:p>
          <a:p>
            <a:endParaRPr lang="nl-NL" sz="1800" dirty="0"/>
          </a:p>
          <a:p>
            <a:pPr marL="285750" indent="-285750">
              <a:buFontTx/>
              <a:buChar char="-"/>
            </a:pPr>
            <a:r>
              <a:rPr lang="nl-NL" sz="1800" dirty="0"/>
              <a:t>Stimuleren om niet nieuw kopen maar hergebruiken</a:t>
            </a:r>
          </a:p>
          <a:p>
            <a:pPr marL="285750" indent="-285750">
              <a:buFontTx/>
              <a:buChar char="-"/>
            </a:pPr>
            <a:r>
              <a:rPr lang="nl-NL" sz="1800" dirty="0"/>
              <a:t>Repareren en hergebruiken gaat gemakkelijker. </a:t>
            </a:r>
          </a:p>
          <a:p>
            <a:pPr marL="285750" indent="-285750">
              <a:buFontTx/>
              <a:buChar char="-"/>
            </a:pPr>
            <a:r>
              <a:rPr lang="nl-NL" sz="1800" dirty="0"/>
              <a:t>Van ieder onderdeel is iets nieuws te maken. </a:t>
            </a:r>
          </a:p>
        </p:txBody>
      </p:sp>
      <p:pic>
        <p:nvPicPr>
          <p:cNvPr id="7170" name="Picture 2" descr="w1">
            <a:extLst>
              <a:ext uri="{FF2B5EF4-FFF2-40B4-BE49-F238E27FC236}">
                <a16:creationId xmlns:a16="http://schemas.microsoft.com/office/drawing/2014/main" id="{1F225633-A8CC-453D-83C5-6BE840CC51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1163470"/>
            <a:ext cx="6815137" cy="407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785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9FEFDA-3EFA-4793-8388-888FB0257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193431-F036-4FBD-9495-1179FC324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Welke 3 R’s zijn besproken in de les?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Geef een voorbeeld van </a:t>
            </a:r>
            <a:r>
              <a:rPr lang="nl-NL" sz="18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Reduse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Wat is het verschil tussen recycle en re-</a:t>
            </a:r>
            <a:r>
              <a:rPr lang="nl-NL" sz="18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use</a:t>
            </a:r>
            <a:r>
              <a:rPr lang="nl-NL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?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Wat is het voordeel van re-</a:t>
            </a:r>
            <a:r>
              <a:rPr lang="nl-NL" sz="18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use</a:t>
            </a:r>
            <a:r>
              <a:rPr lang="nl-NL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ten opzichten van recycle?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Noem twee voorbeelden van re-</a:t>
            </a:r>
            <a:r>
              <a:rPr lang="nl-NL" sz="18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use</a:t>
            </a:r>
            <a:r>
              <a:rPr lang="nl-NL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die zorgen voor verhoging van de waarde. 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Wat heb je volgens jou nodig om een </a:t>
            </a:r>
            <a:r>
              <a:rPr lang="nl-NL" sz="18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biobased</a:t>
            </a:r>
            <a:r>
              <a:rPr lang="nl-NL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economie een succes te maken?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9580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9193021" cy="5400599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nl-NL" dirty="0">
                <a:effectLst/>
                <a:ea typeface="SimSun" panose="02010600030101010101" pitchFamily="2" charset="-122"/>
              </a:rPr>
              <a:t>Aan het einde van de les..</a:t>
            </a:r>
            <a:endParaRPr lang="nl-NL" dirty="0">
              <a:effectLst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l-NL" dirty="0">
                <a:effectLst/>
                <a:ea typeface="SimSun" panose="02010600030101010101" pitchFamily="2" charset="-122"/>
              </a:rPr>
              <a:t>Kan je de 3 R's een naam geven. </a:t>
            </a:r>
            <a:endParaRPr lang="nl-NL" dirty="0">
              <a:effectLst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l-NL" dirty="0">
                <a:effectLst/>
                <a:ea typeface="SimSun" panose="02010600030101010101" pitchFamily="2" charset="-122"/>
              </a:rPr>
              <a:t>Kan je een voorbeeld van elke R. </a:t>
            </a:r>
            <a:endParaRPr lang="nl-NL" dirty="0">
              <a:effectLst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l-NL" dirty="0">
                <a:effectLst/>
                <a:ea typeface="SimSun" panose="02010600030101010101" pitchFamily="2" charset="-122"/>
              </a:rPr>
              <a:t>Kan je uitleggen waarom het aan te bevelen is om restanten voor nieuwe producten te gebruiken. </a:t>
            </a:r>
            <a:endParaRPr lang="nl-NL" dirty="0">
              <a:effectLst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l-NL" dirty="0">
                <a:effectLst/>
                <a:ea typeface="SimSun" panose="02010600030101010101" pitchFamily="2" charset="-122"/>
              </a:rPr>
              <a:t>Kan je ten minste twee voorbeelden geven waarin het hergebruik van een restproduct resulteert in producten met een hogere waarde. </a:t>
            </a:r>
            <a:endParaRPr lang="nl-NL" dirty="0">
              <a:effectLst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l-NL" i="1" dirty="0">
                <a:effectLst/>
                <a:ea typeface="SimSun" panose="02010600030101010101" pitchFamily="2" charset="-122"/>
              </a:rPr>
              <a:t>Heb je inzicht in wat nodig is om van de </a:t>
            </a:r>
            <a:r>
              <a:rPr lang="nl-NL" i="1" dirty="0" err="1">
                <a:effectLst/>
                <a:ea typeface="SimSun" panose="02010600030101010101" pitchFamily="2" charset="-122"/>
              </a:rPr>
              <a:t>biobased</a:t>
            </a:r>
            <a:r>
              <a:rPr lang="nl-NL" i="1" dirty="0">
                <a:effectLst/>
                <a:ea typeface="SimSun" panose="02010600030101010101" pitchFamily="2" charset="-122"/>
              </a:rPr>
              <a:t> economie een succes te maken. </a:t>
            </a:r>
            <a:endParaRPr lang="nl-NL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058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59370A-8DAC-4FF0-9850-44E606E3B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/>
              <a:t>Biobased</a:t>
            </a:r>
            <a:r>
              <a:rPr lang="nl-NL" dirty="0"/>
              <a:t> denken</a:t>
            </a:r>
          </a:p>
        </p:txBody>
      </p:sp>
      <p:pic>
        <p:nvPicPr>
          <p:cNvPr id="8194" name="Picture 2" descr="w3">
            <a:extLst>
              <a:ext uri="{FF2B5EF4-FFF2-40B4-BE49-F238E27FC236}">
                <a16:creationId xmlns:a16="http://schemas.microsoft.com/office/drawing/2014/main" id="{FA9FFF5B-1163-4BDF-B21A-3AE7F64758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706" y="1196752"/>
            <a:ext cx="7370383" cy="492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738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6E909D3-59B9-455F-ADCE-9D6E5EC5E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462" y="273051"/>
            <a:ext cx="4011084" cy="1162050"/>
          </a:xfrm>
        </p:spPr>
        <p:txBody>
          <a:bodyPr/>
          <a:lstStyle/>
          <a:p>
            <a:r>
              <a:rPr lang="nl-NL" sz="2000" b="1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  <a:t>Denken-delen-uitwisselen</a:t>
            </a:r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A24A9DD-30EB-4700-A337-140772988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03512" y="1435101"/>
            <a:ext cx="4011084" cy="46910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b="1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  <a:t>Hoe: </a:t>
            </a:r>
            <a:r>
              <a:rPr lang="nl-NL" sz="2400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  <a:t>In duo’s en klassikaal</a:t>
            </a:r>
            <a:br>
              <a:rPr lang="nl-NL" sz="2400" dirty="0">
                <a:ea typeface="Times New Roman" panose="02020603050405020304" pitchFamily="18" charset="0"/>
              </a:rPr>
            </a:br>
            <a:r>
              <a:rPr lang="nl-NL" sz="2400" b="1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  <a:t>Hulp</a:t>
            </a:r>
            <a:r>
              <a:rPr lang="nl-NL" sz="2400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  <a:t>: Lessen, wikiwijs, internet, elkaar, begrippenlijst wikiwijs.</a:t>
            </a:r>
            <a:br>
              <a:rPr lang="nl-NL" sz="2400" dirty="0">
                <a:ea typeface="Times New Roman" panose="02020603050405020304" pitchFamily="18" charset="0"/>
              </a:rPr>
            </a:br>
            <a:r>
              <a:rPr lang="nl-NL" sz="2400" b="1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  <a:t>Uitkomst:</a:t>
            </a:r>
            <a:r>
              <a:rPr lang="nl-NL" sz="2400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  <a:t> Een complete gecontroleerde begrippenlijst</a:t>
            </a:r>
            <a:br>
              <a:rPr lang="nl-NL" sz="2400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</a:br>
            <a:r>
              <a:rPr lang="nl-NL" sz="2400" b="1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  <a:t>Tijd:</a:t>
            </a:r>
            <a:r>
              <a:rPr lang="nl-NL" sz="2400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  <a:t> 10 minuten</a:t>
            </a:r>
            <a:br>
              <a:rPr lang="nl-NL" sz="2400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</a:br>
            <a:r>
              <a:rPr lang="nl-NL" sz="2400" b="1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  <a:t>Klaar: </a:t>
            </a:r>
            <a:r>
              <a:rPr lang="nl-NL" sz="2400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  <a:t>Verder met het LA: mijn afval</a:t>
            </a:r>
            <a:endParaRPr lang="nl-NL" sz="2400" dirty="0">
              <a:effectLst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b="1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  <a:t>Wat: </a:t>
            </a:r>
            <a:endParaRPr lang="nl-NL" sz="2400" dirty="0">
              <a:effectLst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b="1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  <a:t>Denken </a:t>
            </a:r>
            <a:r>
              <a:rPr lang="nl-NL" sz="2400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  <a:t>– denk ZELF na over wat het begrip betekend ( 5 minuten)</a:t>
            </a:r>
            <a:br>
              <a:rPr lang="nl-NL" sz="2400" dirty="0">
                <a:ea typeface="Times New Roman" panose="02020603050405020304" pitchFamily="18" charset="0"/>
              </a:rPr>
            </a:br>
            <a:r>
              <a:rPr lang="nl-NL" sz="2400" b="1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  <a:t>Delen – </a:t>
            </a:r>
            <a:r>
              <a:rPr lang="nl-NL" sz="2400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  <a:t>bespreek je gedachte met je klasgenoot (5 minuten)</a:t>
            </a:r>
            <a:br>
              <a:rPr lang="nl-NL" sz="2400" dirty="0">
                <a:ea typeface="Times New Roman" panose="02020603050405020304" pitchFamily="18" charset="0"/>
              </a:rPr>
            </a:br>
            <a:r>
              <a:rPr lang="nl-NL" sz="2400" b="1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  <a:t>Uitwisselen – </a:t>
            </a:r>
            <a:r>
              <a:rPr lang="nl-NL" sz="2400" dirty="0">
                <a:solidFill>
                  <a:srgbClr val="0D2B0C"/>
                </a:solidFill>
                <a:effectLst/>
                <a:ea typeface="Times New Roman" panose="02020603050405020304" pitchFamily="18" charset="0"/>
              </a:rPr>
              <a:t>klassikaal</a:t>
            </a:r>
            <a:endParaRPr lang="nl-NL" sz="2400" dirty="0">
              <a:effectLst/>
              <a:ea typeface="Calibri" panose="020F0502020204030204" pitchFamily="34" charset="0"/>
            </a:endParaRPr>
          </a:p>
          <a:p>
            <a:endParaRPr lang="nl-NL" sz="1800" dirty="0"/>
          </a:p>
        </p:txBody>
      </p:sp>
      <p:pic>
        <p:nvPicPr>
          <p:cNvPr id="1026" name="Picture 2" descr="Denken, delen, uitwisselen">
            <a:extLst>
              <a:ext uri="{FF2B5EF4-FFF2-40B4-BE49-F238E27FC236}">
                <a16:creationId xmlns:a16="http://schemas.microsoft.com/office/drawing/2014/main" id="{FCF1F8E0-5782-40D6-8633-985D6E3747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93096"/>
            <a:ext cx="5570253" cy="183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5AFBC336-083F-48CD-92BE-F6DFB57B8CB6}"/>
              </a:ext>
            </a:extLst>
          </p:cNvPr>
          <p:cNvSpPr txBox="1"/>
          <p:nvPr/>
        </p:nvSpPr>
        <p:spPr>
          <a:xfrm>
            <a:off x="6324842" y="829167"/>
            <a:ext cx="5112568" cy="1913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b="1" dirty="0">
                <a:solidFill>
                  <a:srgbClr val="0D2B0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Begrippen: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b="1" dirty="0" err="1">
                <a:solidFill>
                  <a:srgbClr val="0D2B0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Biobased</a:t>
            </a:r>
            <a:r>
              <a:rPr lang="nl-NL" sz="2000" b="1" dirty="0">
                <a:solidFill>
                  <a:srgbClr val="0D2B0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basis </a:t>
            </a:r>
            <a:r>
              <a:rPr lang="nl-NL" sz="2000" dirty="0">
                <a:solidFill>
                  <a:srgbClr val="0D2B0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nl-NL" sz="2000" i="1" dirty="0" err="1">
                <a:solidFill>
                  <a:srgbClr val="0D2B0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waardepiramide</a:t>
            </a:r>
            <a:endParaRPr lang="nl-NL" sz="20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b="1" dirty="0">
                <a:solidFill>
                  <a:srgbClr val="0D2B0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Landbouw </a:t>
            </a:r>
            <a:r>
              <a:rPr lang="nl-NL" sz="2000" b="1" dirty="0" err="1">
                <a:solidFill>
                  <a:srgbClr val="0D2B0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biobased</a:t>
            </a:r>
            <a:endParaRPr lang="nl-NL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b="1" dirty="0" err="1">
                <a:solidFill>
                  <a:srgbClr val="0D2B0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Bioplastic</a:t>
            </a:r>
            <a:r>
              <a:rPr lang="nl-NL" sz="2000" dirty="0">
                <a:solidFill>
                  <a:srgbClr val="0D2B0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 </a:t>
            </a:r>
            <a:r>
              <a:rPr lang="nl-NL" sz="2000" i="1" dirty="0">
                <a:solidFill>
                  <a:srgbClr val="0D2B0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biologisch afbreekbaar plastic</a:t>
            </a:r>
            <a:endParaRPr lang="nl-NL" sz="20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598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47C08A-6E86-471C-B673-528462378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Vorige les:</a:t>
            </a:r>
          </a:p>
        </p:txBody>
      </p:sp>
      <p:pic>
        <p:nvPicPr>
          <p:cNvPr id="5" name="Tijdelijke aanduiding voor inhoud 4">
            <a:hlinkClick r:id="rId3"/>
            <a:extLst>
              <a:ext uri="{FF2B5EF4-FFF2-40B4-BE49-F238E27FC236}">
                <a16:creationId xmlns:a16="http://schemas.microsoft.com/office/drawing/2014/main" id="{DA086A45-3862-49B0-B6C3-C610C44F00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1851" t="1205" r="6182" b="15632"/>
          <a:stretch/>
        </p:blipFill>
        <p:spPr>
          <a:xfrm>
            <a:off x="2840343" y="1196975"/>
            <a:ext cx="8636976" cy="49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05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636"/>
            <a:ext cx="12192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3719736" y="1988840"/>
            <a:ext cx="426706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err="1"/>
              <a:t>Biobased</a:t>
            </a:r>
            <a:r>
              <a:rPr lang="nl-NL" sz="4000" dirty="0"/>
              <a:t> </a:t>
            </a:r>
            <a:r>
              <a:rPr lang="nl-NL" sz="4000" dirty="0" err="1"/>
              <a:t>Economy</a:t>
            </a:r>
            <a:endParaRPr lang="nl-NL" sz="4000" dirty="0"/>
          </a:p>
          <a:p>
            <a:r>
              <a:rPr lang="nl-NL" sz="4000" dirty="0"/>
              <a:t>Les 6:  Three R’s </a:t>
            </a:r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9193021" cy="5400599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nl-NL" dirty="0">
                <a:effectLst/>
                <a:ea typeface="SimSun" panose="02010600030101010101" pitchFamily="2" charset="-122"/>
              </a:rPr>
              <a:t>Aan het einde van de les..</a:t>
            </a:r>
            <a:endParaRPr lang="nl-NL" dirty="0">
              <a:effectLst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l-NL" dirty="0">
                <a:effectLst/>
                <a:ea typeface="SimSun" panose="02010600030101010101" pitchFamily="2" charset="-122"/>
              </a:rPr>
              <a:t>Kan je de 3 R's een naam geven. </a:t>
            </a:r>
            <a:endParaRPr lang="nl-NL" dirty="0">
              <a:effectLst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l-NL" dirty="0">
                <a:effectLst/>
                <a:ea typeface="SimSun" panose="02010600030101010101" pitchFamily="2" charset="-122"/>
              </a:rPr>
              <a:t>Kan je een voorbeeld van elke R. </a:t>
            </a:r>
            <a:endParaRPr lang="nl-NL" dirty="0">
              <a:effectLst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l-NL" dirty="0">
                <a:effectLst/>
                <a:ea typeface="SimSun" panose="02010600030101010101" pitchFamily="2" charset="-122"/>
              </a:rPr>
              <a:t>Kan je uitleggen waarom het aan te bevelen is om restanten voor nieuwe producten te gebruiken. </a:t>
            </a:r>
            <a:endParaRPr lang="nl-NL" dirty="0">
              <a:effectLst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l-NL" dirty="0">
                <a:effectLst/>
                <a:ea typeface="SimSun" panose="02010600030101010101" pitchFamily="2" charset="-122"/>
              </a:rPr>
              <a:t>Kan je ten minste twee voorbeelden geven waarin het hergebruik van een restproduct resulteert in producten met een hogere waarde. </a:t>
            </a:r>
            <a:endParaRPr lang="nl-NL" dirty="0">
              <a:effectLst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l-NL" i="1" dirty="0">
                <a:effectLst/>
                <a:ea typeface="SimSun" panose="02010600030101010101" pitchFamily="2" charset="-122"/>
              </a:rPr>
              <a:t>Heb je inzicht in wat nodig is om van de </a:t>
            </a:r>
            <a:r>
              <a:rPr lang="nl-NL" i="1" dirty="0" err="1">
                <a:effectLst/>
                <a:ea typeface="SimSun" panose="02010600030101010101" pitchFamily="2" charset="-122"/>
              </a:rPr>
              <a:t>biobased</a:t>
            </a:r>
            <a:r>
              <a:rPr lang="nl-NL" i="1" dirty="0">
                <a:effectLst/>
                <a:ea typeface="SimSun" panose="02010600030101010101" pitchFamily="2" charset="-122"/>
              </a:rPr>
              <a:t> economie een succes te maken. </a:t>
            </a:r>
            <a:endParaRPr lang="nl-NL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522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6A996DF-CA52-4E63-8959-9AEDDCCE2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Het probleem</a:t>
            </a:r>
          </a:p>
        </p:txBody>
      </p:sp>
      <p:pic>
        <p:nvPicPr>
          <p:cNvPr id="1026" name="Picture 2" descr="Gaat Groningen voor afval betalen per kilo of per zak? Misschien wel  allebei - Dagblad van het Noorden">
            <a:extLst>
              <a:ext uri="{FF2B5EF4-FFF2-40B4-BE49-F238E27FC236}">
                <a16:creationId xmlns:a16="http://schemas.microsoft.com/office/drawing/2014/main" id="{D0CA2130-02FD-4EEB-B8FC-195A2CE3F4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7848" y="980728"/>
            <a:ext cx="7237366" cy="451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8645752-FAE0-4CA3-BD97-A41414694FE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 sz="1600" dirty="0"/>
              <a:t>Alle producten die we gebruiken, beïnvloeden onze omgeving. </a:t>
            </a:r>
          </a:p>
          <a:p>
            <a:endParaRPr lang="nl-NL" sz="1600" dirty="0"/>
          </a:p>
          <a:p>
            <a:r>
              <a:rPr lang="nl-NL" sz="1600" dirty="0"/>
              <a:t>Energie en water worden gebruikt en afval wordt gegenereerd tijdens hun productie, distributie en gebruik. </a:t>
            </a:r>
          </a:p>
          <a:p>
            <a:endParaRPr lang="nl-NL" sz="1600" dirty="0"/>
          </a:p>
          <a:p>
            <a:r>
              <a:rPr lang="nl-NL" sz="1600" dirty="0"/>
              <a:t>Afval is een probleem dat moet worden opgelost, maar het afvalprobleem kan ook nieuwe kansen bieden.</a:t>
            </a:r>
          </a:p>
          <a:p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347295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CFD3EBE-0AEB-40FF-BF6F-E8D80DA3A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3’R’s 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980728"/>
            <a:ext cx="7422856" cy="5257437"/>
          </a:xfrm>
        </p:spPr>
      </p:pic>
    </p:spTree>
    <p:extLst>
      <p:ext uri="{BB962C8B-B14F-4D97-AF65-F5344CB8AC3E}">
        <p14:creationId xmlns:p14="http://schemas.microsoft.com/office/powerpoint/2010/main" val="3192467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6B2254-72CB-49B8-8544-3A943B6C8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 err="1"/>
              <a:t>Reduse</a:t>
            </a:r>
            <a:endParaRPr lang="nl-NL" sz="240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894011B-0A2B-490D-8530-FFBC180C0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 sz="2000" dirty="0"/>
              <a:t>Denk hierbij aan onnodig plastic gebruik, water gebruik of energie gebruik. </a:t>
            </a:r>
          </a:p>
          <a:p>
            <a:endParaRPr lang="nl-NL" sz="2000" dirty="0"/>
          </a:p>
          <a:p>
            <a:r>
              <a:rPr lang="nl-NL" sz="2000" dirty="0"/>
              <a:t>Bij </a:t>
            </a:r>
            <a:r>
              <a:rPr lang="nl-NL" sz="2000" dirty="0" err="1"/>
              <a:t>reduse</a:t>
            </a:r>
            <a:r>
              <a:rPr lang="nl-NL" sz="2000" dirty="0"/>
              <a:t> draait het om het verminderen van producten en spullen. </a:t>
            </a:r>
          </a:p>
          <a:p>
            <a:endParaRPr lang="nl-NL" sz="2000" dirty="0"/>
          </a:p>
          <a:p>
            <a:endParaRPr lang="nl-NL" sz="2000" dirty="0"/>
          </a:p>
        </p:txBody>
      </p:sp>
      <p:pic>
        <p:nvPicPr>
          <p:cNvPr id="2052" name="Picture 4" descr="Met deze vier tips vermindert u het plastic gebruik op kantoor! | Places.nl">
            <a:extLst>
              <a:ext uri="{FF2B5EF4-FFF2-40B4-BE49-F238E27FC236}">
                <a16:creationId xmlns:a16="http://schemas.microsoft.com/office/drawing/2014/main" id="{6FC9D031-5300-4397-9BF8-75D8EABE2F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206" y="1356519"/>
            <a:ext cx="6191250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371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0A3FDDB-C210-476E-BE70-CCB73998D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klopt er niet aan dit logo?</a:t>
            </a:r>
          </a:p>
        </p:txBody>
      </p:sp>
      <p:pic>
        <p:nvPicPr>
          <p:cNvPr id="5" name="Picture 2" descr="Reduse - home of the Unprinter — ideaSpace">
            <a:extLst>
              <a:ext uri="{FF2B5EF4-FFF2-40B4-BE49-F238E27FC236}">
                <a16:creationId xmlns:a16="http://schemas.microsoft.com/office/drawing/2014/main" id="{585C200C-F506-45D4-98F8-7C690B1D81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4610" y="1395412"/>
            <a:ext cx="8410575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631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DAF934-FCCF-4A36-A720-57FDBD980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Re-</a:t>
            </a:r>
            <a:r>
              <a:rPr lang="nl-NL" sz="2400" dirty="0" err="1"/>
              <a:t>use</a:t>
            </a:r>
            <a:endParaRPr lang="nl-NL" sz="2400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31D9A7D-E27E-41D5-92EE-55A319FEFAB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 sz="2000" dirty="0"/>
              <a:t>Een bestaand product hergebruiken, denk aan de zelf gemaakte kaars, oude meubels en/of motoren.</a:t>
            </a:r>
          </a:p>
        </p:txBody>
      </p:sp>
      <p:pic>
        <p:nvPicPr>
          <p:cNvPr id="6148" name="Picture 4" descr="De ultieme manier om CO2 uitstoot te verminderen – Inexeon">
            <a:extLst>
              <a:ext uri="{FF2B5EF4-FFF2-40B4-BE49-F238E27FC236}">
                <a16:creationId xmlns:a16="http://schemas.microsoft.com/office/drawing/2014/main" id="{5BB8DC03-F94D-4D74-A873-46F576B72F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404664"/>
            <a:ext cx="6815137" cy="318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ntieke kast verven, hot or not? (28x inspiratie) - One Hand in my Pocket">
            <a:extLst>
              <a:ext uri="{FF2B5EF4-FFF2-40B4-BE49-F238E27FC236}">
                <a16:creationId xmlns:a16="http://schemas.microsoft.com/office/drawing/2014/main" id="{BC1FCB0A-22C2-4AF2-B262-4676DE64B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543" y="4005064"/>
            <a:ext cx="4049794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97865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CE429D-8CE4-4719-88D9-3C892CE86D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75FBE1-7B9F-4691-B0A1-3A8BFE8597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4E8F50-0993-4C1D-973F-391C020684D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582</Words>
  <Application>Microsoft Office PowerPoint</Application>
  <PresentationFormat>Breedbeeld</PresentationFormat>
  <Paragraphs>75</Paragraphs>
  <Slides>17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0" baseType="lpstr">
      <vt:lpstr>Arial</vt:lpstr>
      <vt:lpstr>Calibri</vt:lpstr>
      <vt:lpstr>Kantoorthema</vt:lpstr>
      <vt:lpstr>PowerPoint-presentatie</vt:lpstr>
      <vt:lpstr>Vorige les:</vt:lpstr>
      <vt:lpstr>PowerPoint-presentatie</vt:lpstr>
      <vt:lpstr>Leerdoelen</vt:lpstr>
      <vt:lpstr>Het probleem</vt:lpstr>
      <vt:lpstr>De 3’R’s </vt:lpstr>
      <vt:lpstr>Reduse</vt:lpstr>
      <vt:lpstr>Wat klopt er niet aan dit logo?</vt:lpstr>
      <vt:lpstr>Re-use</vt:lpstr>
      <vt:lpstr>Recycle</vt:lpstr>
      <vt:lpstr>Van luier naar bloempot</vt:lpstr>
      <vt:lpstr>De 3’R’s</vt:lpstr>
      <vt:lpstr>Ontwerpen van een product/dienst</vt:lpstr>
      <vt:lpstr>PowerPoint-presentatie</vt:lpstr>
      <vt:lpstr>Leerdoelen</vt:lpstr>
      <vt:lpstr>Biobased denken</vt:lpstr>
      <vt:lpstr>Denken-delen-uitwisselen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Gerjan de Ruiter</cp:lastModifiedBy>
  <cp:revision>149</cp:revision>
  <dcterms:created xsi:type="dcterms:W3CDTF">2013-11-15T15:05:42Z</dcterms:created>
  <dcterms:modified xsi:type="dcterms:W3CDTF">2020-10-07T07:06:01Z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